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405" r:id="rId2"/>
    <p:sldId id="406" r:id="rId3"/>
    <p:sldId id="407" r:id="rId4"/>
    <p:sldId id="310" r:id="rId5"/>
    <p:sldId id="408" r:id="rId6"/>
    <p:sldId id="409" r:id="rId7"/>
    <p:sldId id="410" r:id="rId8"/>
    <p:sldId id="411" r:id="rId9"/>
    <p:sldId id="41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19" autoAdjust="0"/>
    <p:restoredTop sz="87420" autoAdjust="0"/>
  </p:normalViewPr>
  <p:slideViewPr>
    <p:cSldViewPr snapToGrid="0">
      <p:cViewPr varScale="1">
        <p:scale>
          <a:sx n="65" d="100"/>
          <a:sy n="65" d="100"/>
        </p:scale>
        <p:origin x="52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E7A5C9-C86A-4F37-8927-7B8BACB60261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20ACEB-917E-484B-BCF4-3BD53E077B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92741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FC01F61-1142-262F-1990-B4B2C405B3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A7892D0-185D-891E-264E-8BD87A9B6D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AC64195-AD4B-266B-A023-C356C0F09A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7CFC95-C1EE-6472-8B86-CD6F5A83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2AC35F3-F937-4421-7997-59C905B44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1791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3D7256-F5F2-6B08-FF96-85283658C8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6E44420-7C67-4DC9-D8B2-4152C39B20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B602F95-B29F-07E8-B819-24B2D11AE9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8D5F0B-10C0-4E1C-FDB4-ABC2490BF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923F80D-BE87-FFBA-3F7D-FB5C51FE01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46365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D499496-EDF7-A30D-25B3-7B3C36B7096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AC6BE9B-434E-2AD5-93AE-688B37FCD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02507ED-0F7C-F37E-67D0-6E8DD54DB4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5EC607D-FFD0-194A-BC48-B81018C180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90E7801-0285-B089-0E8A-E13933D500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3749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8BCFFFA-7615-E988-91E8-6C59845F1B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7268E06-BE57-B65A-4605-92DAB93EF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8E03B8-AED9-7588-D8C8-1C6C9B610C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F9034A1-1C18-13A9-283E-073F53E1A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724FFE-AADF-2FBB-4438-35E2C61D7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4434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8689548-B4F6-0DF3-C489-EAA108FBB7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33AA8C2-95DD-F596-3817-3F6918AFAE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6510C5-A761-1872-F058-F031A52B5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863A9F7-0224-F8DE-22C2-22B0642360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8BB205B-B76D-CE64-D2CF-55BBE5E4D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13146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E07693-7FFF-BCF4-9A74-56B34CF9D3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D3BEE12-7168-2542-3885-EDF367E7FA1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FD1CF7-DE91-3DD7-C390-A1655B55F4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BDF6C19-3302-8E16-9B24-C10F968546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2B7C305-4C21-5218-AC5F-943C6434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709D99-BB0F-B03E-DDA8-A485519F5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4189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B2C1C4-7483-4D60-D478-AEA936576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0C440E5-EA1D-DE3C-8D37-9C32AFAF2FD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906660-DDEC-0377-0CFC-47F29BE5C1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09AA80F-3306-EDC9-382F-BDAF6BF8B4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39D856CE-D7F0-6398-1504-63B7B36A71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A5B0519A-BD80-F310-A0D7-6677792610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96C5176C-E4C8-C53E-39A5-29304C0A7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1B91A6D-6C93-4072-8163-79BACD73D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4870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69C138-8461-6DE5-6D5E-D69168B78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A801D91F-8F13-E547-C40F-32DF13CFF6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B054AF-5BD1-33D8-F9B9-D0A04D59EF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D7E8FE-7596-E0F3-8A62-B2870845B0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6527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23BEBD5-1B28-3770-B158-15715BA14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2144371-33E4-FAAB-9B3A-FB8C02797B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6DBE2C-1A27-C8AF-E974-EC8B1CF7CF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8776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D08394-0667-113F-825D-6AD33AA423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7BC15EE-72FE-7D04-3012-CB7FA1026D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82F2ACA-7FAF-AC7F-534F-6C002F7F61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FCDF0EA-B0E1-58E0-26CE-85C1DEFC0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DA68F31-CA8A-F15B-6D99-D1DC4B3F59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E7EFD57-9E43-5B6D-FF8D-72419BCCE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75349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C4A04B-20AF-361E-1B4E-461F69701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2C52DCD-D1D5-6290-5CED-97D255DBC45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CCBAB464-987B-2973-FB25-9A1305A7AF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21EF3A-13A9-9325-A6BB-050590A0B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7C7F599-6FC7-E20F-E5AF-055309027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BBAFDC3-D70E-22EB-BD07-86CB10256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9182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2EB0407-338C-62C6-43A1-324A26CE70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00F80DF-0DA5-9CA9-8E7B-5F518738AB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361A7E3-4209-36EF-BCEF-543D2DA6182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5DA2A07-C5D2-464E-89D8-6157FDBABA83}" type="datetimeFigureOut">
              <a:rPr lang="zh-CN" altLang="en-US" smtClean="0"/>
              <a:t>2025/8/28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CADA085-38DF-D0EA-113B-FFDE30C2396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CB62F1-AE21-D513-59DE-06C2334E73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64E91B9-6D09-40CC-A071-99F85B99010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722507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>
            <a:extLst>
              <a:ext uri="{FF2B5EF4-FFF2-40B4-BE49-F238E27FC236}">
                <a16:creationId xmlns:a16="http://schemas.microsoft.com/office/drawing/2014/main" id="{E8EFA247-7DA7-FA23-5B2D-660693C34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20" y="1540170"/>
            <a:ext cx="4762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FCA6CFC4-804A-0493-DC3F-77042453EBE3}"/>
              </a:ext>
            </a:extLst>
          </p:cNvPr>
          <p:cNvSpPr txBox="1"/>
          <p:nvPr/>
        </p:nvSpPr>
        <p:spPr>
          <a:xfrm>
            <a:off x="557980" y="4373401"/>
            <a:ext cx="486557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0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A natural neural network. The Golgi method of staining brain tissue.</a:t>
            </a:r>
          </a:p>
          <a:p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Alan </a:t>
            </a:r>
            <a:r>
              <a:rPr lang="en-US" dirty="0" err="1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Turing.Net</a:t>
            </a:r>
            <a:endParaRPr 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7E6DA437-B072-A83C-8267-F6A2BC26D8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3140" y="1540170"/>
            <a:ext cx="6238640" cy="4181089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AE85FCB-5BBF-D63F-23C4-4D78BE1D75AD}"/>
              </a:ext>
            </a:extLst>
          </p:cNvPr>
          <p:cNvSpPr txBox="1"/>
          <p:nvPr/>
        </p:nvSpPr>
        <p:spPr>
          <a:xfrm>
            <a:off x="274320" y="274320"/>
            <a:ext cx="374294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Hopfield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54508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Illustration of natural and artificial neurons">
            <a:extLst>
              <a:ext uri="{FF2B5EF4-FFF2-40B4-BE49-F238E27FC236}">
                <a16:creationId xmlns:a16="http://schemas.microsoft.com/office/drawing/2014/main" id="{1B864A68-BB00-22FA-0F82-DD6E41681A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465" y="1356943"/>
            <a:ext cx="97536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3D63591B-6FA7-F3C0-EEF0-E0E1D6958775}"/>
              </a:ext>
            </a:extLst>
          </p:cNvPr>
          <p:cNvSpPr txBox="1"/>
          <p:nvPr/>
        </p:nvSpPr>
        <p:spPr>
          <a:xfrm>
            <a:off x="274320" y="274320"/>
            <a:ext cx="51090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天然神经元和人工神经网络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094760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4B2A67D8-9509-4E69-D931-3ED7524814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509764"/>
            <a:ext cx="8858865" cy="4983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D5B4D09-7DCB-730E-622A-220DFF867161}"/>
              </a:ext>
            </a:extLst>
          </p:cNvPr>
          <p:cNvSpPr txBox="1"/>
          <p:nvPr/>
        </p:nvSpPr>
        <p:spPr>
          <a:xfrm>
            <a:off x="274320" y="274320"/>
            <a:ext cx="264687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神经元的数学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109837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ecurrent_network_animation (4)">
            <a:hlinkClick r:id="" action="ppaction://media"/>
            <a:extLst>
              <a:ext uri="{FF2B5EF4-FFF2-40B4-BE49-F238E27FC236}">
                <a16:creationId xmlns:a16="http://schemas.microsoft.com/office/drawing/2014/main" id="{C96C0738-B6B0-3AA2-D2FE-A5EBE4C0D39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" y="1744860"/>
            <a:ext cx="4573044" cy="4573044"/>
          </a:xfrm>
          <a:prstGeom prst="rect">
            <a:avLst/>
          </a:prstGeom>
        </p:spPr>
      </p:pic>
      <p:pic>
        <p:nvPicPr>
          <p:cNvPr id="5" name="rNQzGOyIWXbkUNto">
            <a:hlinkClick r:id="" action="ppaction://media"/>
            <a:extLst>
              <a:ext uri="{FF2B5EF4-FFF2-40B4-BE49-F238E27FC236}">
                <a16:creationId xmlns:a16="http://schemas.microsoft.com/office/drawing/2014/main" id="{5A6059E5-BD03-E44D-292D-82A4F878B6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995792" y="1745904"/>
            <a:ext cx="5880100" cy="4572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297A110-B6AA-A7C9-89E5-223B7469E0E0}"/>
              </a:ext>
            </a:extLst>
          </p:cNvPr>
          <p:cNvSpPr txBox="1"/>
          <p:nvPr/>
        </p:nvSpPr>
        <p:spPr>
          <a:xfrm>
            <a:off x="838200" y="1841326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accent1">
                    <a:lumMod val="75000"/>
                  </a:schemeClr>
                </a:solidFill>
                <a:latin typeface="FZHei-B01" panose="03000509000000000000" pitchFamily="65" charset="-122"/>
                <a:ea typeface="FZHei-B01" panose="03000509000000000000" pitchFamily="65" charset="-122"/>
              </a:rPr>
              <a:t>循环神经网络</a:t>
            </a:r>
            <a:endParaRPr lang="en-US" sz="2000" dirty="0">
              <a:solidFill>
                <a:schemeClr val="accent1">
                  <a:lumMod val="75000"/>
                </a:schemeClr>
              </a:solidFill>
              <a:latin typeface="FZHei-B01" panose="03000509000000000000" pitchFamily="65" charset="-122"/>
              <a:ea typeface="FZHei-B01" panose="03000509000000000000" pitchFamily="65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D4310B3-EDB4-E379-E5AE-CFDED336D4AF}"/>
              </a:ext>
            </a:extLst>
          </p:cNvPr>
          <p:cNvSpPr txBox="1"/>
          <p:nvPr/>
        </p:nvSpPr>
        <p:spPr>
          <a:xfrm>
            <a:off x="274320" y="274320"/>
            <a:ext cx="57919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人工神经网络 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vs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天然神经网络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01759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28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Generated image">
            <a:extLst>
              <a:ext uri="{FF2B5EF4-FFF2-40B4-BE49-F238E27FC236}">
                <a16:creationId xmlns:a16="http://schemas.microsoft.com/office/drawing/2014/main" id="{F694C36A-950C-3B11-7AFB-CABD96AB33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85" r="1522" b="19121"/>
          <a:stretch/>
        </p:blipFill>
        <p:spPr bwMode="auto">
          <a:xfrm>
            <a:off x="616974" y="1945075"/>
            <a:ext cx="5739417" cy="3519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44D0CD1F-50C3-BC71-8046-0C6E90D3115E}"/>
              </a:ext>
            </a:extLst>
          </p:cNvPr>
          <p:cNvSpPr txBox="1"/>
          <p:nvPr/>
        </p:nvSpPr>
        <p:spPr>
          <a:xfrm>
            <a:off x="616974" y="1373598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FZHei-B01" panose="03000509000000000000" pitchFamily="65" charset="-122"/>
                <a:ea typeface="FZHei-B01" panose="03000509000000000000" pitchFamily="65" charset="-122"/>
              </a:rPr>
              <a:t>利用全连接网络记录图像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ZHei-B01" panose="03000509000000000000" pitchFamily="65" charset="-122"/>
              <a:ea typeface="FZHei-B01" panose="03000509000000000000" pitchFamily="65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AB6BCA-48B0-E298-5943-DDB0F5E95A42}"/>
                  </a:ext>
                </a:extLst>
              </p:cNvPr>
              <p:cNvSpPr txBox="1"/>
              <p:nvPr/>
            </p:nvSpPr>
            <p:spPr>
              <a:xfrm>
                <a:off x="6731242" y="1945075"/>
                <a:ext cx="4102220" cy="35271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nary>
                            <m:naryPr>
                              <m:chr m:val="∑"/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𝑗𝑖</m:t>
                                  </m:r>
                                </m:sub>
                              </m:sSub>
                            </m:e>
                          </m:nary>
                        </m:e>
                      </m:d>
                    </m:oMath>
                  </m:oMathPara>
                </a14:m>
                <a:endParaRPr lang="en-US" sz="24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&gt;0</m:t>
                      </m:r>
                    </m:oMath>
                  </m:oMathPara>
                </a14:m>
                <a:endParaRPr lang="en-US" sz="2400" b="0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=−1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𝑖𝑓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𝑧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≤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0</m:t>
                      </m:r>
                    </m:oMath>
                  </m:oMathPara>
                </a14:m>
                <a:endParaRPr lang="en-US" sz="2400" dirty="0"/>
              </a:p>
              <a:p>
                <a:endParaRPr lang="en-US" sz="2400" dirty="0"/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FZHei-B01" panose="03000509000000000000" pitchFamily="65" charset="-122"/>
                    <a:ea typeface="FZHei-B01" panose="03000509000000000000" pitchFamily="65" charset="-122"/>
                  </a:rPr>
                  <a:t>需要记忆的状态为</a:t>
                </a:r>
                <a14:m>
                  <m:oMath xmlns:m="http://schemas.openxmlformats.org/officeDocument/2006/math"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FZHei-B01" panose="03000509000000000000" pitchFamily="65" charset="-122"/>
                      </a:rPr>
                      <m:t>𝑣</m:t>
                    </m:r>
                  </m:oMath>
                </a14:m>
                <a:endParaRPr lang="en-US" sz="2400" dirty="0">
                  <a:solidFill>
                    <a:schemeClr val="tx1"/>
                  </a:solidFill>
                </a:endParaRPr>
              </a:p>
              <a:p>
                <a:r>
                  <a:rPr lang="zh-CN" altLang="en-US" sz="2400" dirty="0">
                    <a:solidFill>
                      <a:schemeClr val="tx1"/>
                    </a:solidFill>
                    <a:latin typeface="FZHei-B01" panose="03000509000000000000" pitchFamily="65" charset="-122"/>
                    <a:ea typeface="FZHei-B01" panose="03000509000000000000" pitchFamily="65" charset="-122"/>
                  </a:rPr>
                  <a:t>如果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  <m:t>𝑖𝑗</m:t>
                        </m:r>
                      </m:sub>
                    </m:sSub>
                    <m:r>
                      <a:rPr lang="en-US" altLang="zh-CN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FZHei-B01" panose="03000509000000000000" pitchFamily="65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  <m:t>𝑣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FZHei-B01" panose="03000509000000000000" pitchFamily="65" charset="-122"/>
                    <a:ea typeface="FZHei-B01" panose="03000509000000000000" pitchFamily="65" charset="-122"/>
                  </a:rPr>
                  <a:t> </a:t>
                </a:r>
                <a:r>
                  <a:rPr lang="en-US" altLang="zh-CN" sz="2400" dirty="0">
                    <a:solidFill>
                      <a:schemeClr val="tx1"/>
                    </a:solidFill>
                    <a:latin typeface="FZHei-B01" panose="03000509000000000000" pitchFamily="65" charset="-122"/>
                    <a:ea typeface="FZHei-B01" panose="03000509000000000000" pitchFamily="65" charset="-122"/>
                  </a:rPr>
                  <a:t>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400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FZHei-B01" panose="03000509000000000000" pitchFamily="65" charset="-122"/>
                          </a:rPr>
                          <m:t>𝑖𝑖</m:t>
                        </m:r>
                      </m:sub>
                    </m:sSub>
                    <m:r>
                      <a:rPr lang="en-US" altLang="zh-CN" sz="2400" b="0" i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FZHei-B01" panose="03000509000000000000" pitchFamily="65" charset="-122"/>
                      </a:rPr>
                      <m:t>=0</m:t>
                    </m:r>
                  </m:oMath>
                </a14:m>
                <a:r>
                  <a:rPr lang="zh-CN" altLang="en-US" sz="2400" dirty="0">
                    <a:solidFill>
                      <a:schemeClr val="tx1"/>
                    </a:solidFill>
                    <a:latin typeface="FZHei-B01" panose="03000509000000000000" pitchFamily="65" charset="-122"/>
                    <a:ea typeface="FZHei-B01" panose="03000509000000000000" pitchFamily="65" charset="-122"/>
                  </a:rPr>
                  <a:t>，则系统收敛到状态</a:t>
                </a:r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FZHei-B01" panose="03000509000000000000" pitchFamily="65" charset="-122"/>
                      </a:rPr>
                      <m:t>𝑣</m:t>
                    </m:r>
                  </m:oMath>
                </a14:m>
                <a:endParaRPr lang="en-US" sz="2400" dirty="0">
                  <a:solidFill>
                    <a:schemeClr val="tx1"/>
                  </a:solidFill>
                  <a:latin typeface="FZHei-B01" panose="03000509000000000000" pitchFamily="65" charset="-122"/>
                  <a:ea typeface="FZHei-B01" panose="03000509000000000000" pitchFamily="65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CAB6BCA-48B0-E298-5943-DDB0F5E95A4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31242" y="1945075"/>
                <a:ext cx="4102220" cy="3527119"/>
              </a:xfrm>
              <a:prstGeom prst="rect">
                <a:avLst/>
              </a:prstGeom>
              <a:blipFill>
                <a:blip r:embed="rId3"/>
                <a:stretch>
                  <a:fillRect l="-2229" r="-9807" b="-29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C36DF4AB-0E92-4268-023C-C09E4512A31E}"/>
              </a:ext>
            </a:extLst>
          </p:cNvPr>
          <p:cNvSpPr txBox="1"/>
          <p:nvPr/>
        </p:nvSpPr>
        <p:spPr>
          <a:xfrm>
            <a:off x="6731241" y="1373598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FZHei-B01" panose="03000509000000000000" pitchFamily="65" charset="-122"/>
                <a:ea typeface="FZHei-B01" panose="03000509000000000000" pitchFamily="65" charset="-122"/>
              </a:rPr>
              <a:t>神经元状态更新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ZHei-B01" panose="03000509000000000000" pitchFamily="65" charset="-122"/>
              <a:ea typeface="FZHei-B01" panose="03000509000000000000" pitchFamily="65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F4B5535-0FB5-2FB1-6D74-8AF14945FCAE}"/>
              </a:ext>
            </a:extLst>
          </p:cNvPr>
          <p:cNvSpPr txBox="1"/>
          <p:nvPr/>
        </p:nvSpPr>
        <p:spPr>
          <a:xfrm>
            <a:off x="274320" y="274320"/>
            <a:ext cx="682629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联想记忆（</a:t>
            </a:r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Associative memory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64997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AD6CEC5A-7064-DBF9-F9F3-DCB395209D6F}"/>
              </a:ext>
            </a:extLst>
          </p:cNvPr>
          <p:cNvSpPr txBox="1"/>
          <p:nvPr/>
        </p:nvSpPr>
        <p:spPr>
          <a:xfrm>
            <a:off x="868724" y="1307230"/>
            <a:ext cx="236955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&lt; 50 </a:t>
            </a:r>
            <a:r>
              <a:rPr lang="zh-CN" altLang="en-US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行</a:t>
            </a:r>
            <a:r>
              <a:rPr lang="en-US" altLang="zh-CN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python </a:t>
            </a:r>
            <a:r>
              <a:rPr lang="zh-CN" altLang="en-US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代码</a:t>
            </a:r>
            <a:endParaRPr lang="en-US" sz="2000" dirty="0">
              <a:latin typeface="FZHei-B01" panose="03000509000000000000" pitchFamily="65" charset="-122"/>
              <a:ea typeface="FZHei-B01" panose="03000509000000000000" pitchFamily="65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863950-4A60-FAB5-1FB4-E3E54C60D5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724" y="2355417"/>
            <a:ext cx="3125492" cy="3133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4141869-7A69-BF97-A9CA-61B70B6E4633}"/>
              </a:ext>
            </a:extLst>
          </p:cNvPr>
          <p:cNvSpPr txBox="1"/>
          <p:nvPr/>
        </p:nvSpPr>
        <p:spPr>
          <a:xfrm>
            <a:off x="868724" y="1831323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需要记忆的状态</a:t>
            </a:r>
            <a:endParaRPr lang="en-US" sz="2000" dirty="0">
              <a:latin typeface="FZHei-B01" panose="03000509000000000000" pitchFamily="65" charset="-122"/>
              <a:ea typeface="FZHei-B01" panose="03000509000000000000" pitchFamily="65" charset="-122"/>
            </a:endParaRPr>
          </a:p>
        </p:txBody>
      </p:sp>
      <p:pic>
        <p:nvPicPr>
          <p:cNvPr id="7" name="图片 6" descr="QR 代码&#10;&#10;AI 生成的内容可能不正确。">
            <a:extLst>
              <a:ext uri="{FF2B5EF4-FFF2-40B4-BE49-F238E27FC236}">
                <a16:creationId xmlns:a16="http://schemas.microsoft.com/office/drawing/2014/main" id="{A96981FB-5F86-1B03-7D10-BB1968CF6B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2397" y="2031378"/>
            <a:ext cx="3822191" cy="3822191"/>
          </a:xfrm>
          <a:prstGeom prst="rect">
            <a:avLst/>
          </a:prstGeom>
        </p:spPr>
      </p:pic>
      <p:pic>
        <p:nvPicPr>
          <p:cNvPr id="9" name="图片 8" descr="QR 代码&#10;&#10;AI 生成的内容可能不正确。">
            <a:extLst>
              <a:ext uri="{FF2B5EF4-FFF2-40B4-BE49-F238E27FC236}">
                <a16:creationId xmlns:a16="http://schemas.microsoft.com/office/drawing/2014/main" id="{6E5E3F58-1394-DF09-CA73-DF4531CE4F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528" y="2031378"/>
            <a:ext cx="3822191" cy="38221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60F89FE2-D96E-E684-AB60-C8053155CB9D}"/>
              </a:ext>
            </a:extLst>
          </p:cNvPr>
          <p:cNvSpPr txBox="1"/>
          <p:nvPr/>
        </p:nvSpPr>
        <p:spPr>
          <a:xfrm>
            <a:off x="5123477" y="1946657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从随机状态</a:t>
            </a:r>
            <a:r>
              <a:rPr lang="en-US" altLang="zh-CN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1</a:t>
            </a:r>
            <a:r>
              <a:rPr lang="zh-CN" altLang="en-US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出发</a:t>
            </a:r>
            <a:endParaRPr lang="en-US" sz="2000" dirty="0">
              <a:latin typeface="FZHei-B01" panose="03000509000000000000" pitchFamily="65" charset="-122"/>
              <a:ea typeface="FZHei-B01" panose="03000509000000000000" pitchFamily="65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5BC1AA-3BEF-4E13-51A6-CD913083450D}"/>
              </a:ext>
            </a:extLst>
          </p:cNvPr>
          <p:cNvSpPr txBox="1"/>
          <p:nvPr/>
        </p:nvSpPr>
        <p:spPr>
          <a:xfrm>
            <a:off x="8691942" y="1946657"/>
            <a:ext cx="21226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从随机状态</a:t>
            </a:r>
            <a:r>
              <a:rPr lang="en-US" altLang="zh-CN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2</a:t>
            </a:r>
            <a:r>
              <a:rPr lang="zh-CN" altLang="en-US" sz="2000" dirty="0">
                <a:latin typeface="FZHei-B01" panose="03000509000000000000" pitchFamily="65" charset="-122"/>
                <a:ea typeface="FZHei-B01" panose="03000509000000000000" pitchFamily="65" charset="-122"/>
              </a:rPr>
              <a:t>出发</a:t>
            </a:r>
            <a:endParaRPr lang="en-US" sz="2000" dirty="0">
              <a:latin typeface="FZHei-B01" panose="03000509000000000000" pitchFamily="65" charset="-122"/>
              <a:ea typeface="FZHei-B01" panose="03000509000000000000" pitchFamily="65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BCC95AEC-0A14-ED9D-7B62-80DE90E405E3}"/>
              </a:ext>
            </a:extLst>
          </p:cNvPr>
          <p:cNvSpPr txBox="1"/>
          <p:nvPr/>
        </p:nvSpPr>
        <p:spPr>
          <a:xfrm>
            <a:off x="274320" y="274320"/>
            <a:ext cx="38779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联想记忆的计算模拟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6641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85BC1-30DF-2DDE-2F1B-103845E884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Illustration">
            <a:extLst>
              <a:ext uri="{FF2B5EF4-FFF2-40B4-BE49-F238E27FC236}">
                <a16:creationId xmlns:a16="http://schemas.microsoft.com/office/drawing/2014/main" id="{E96248B7-09C6-FD8A-681F-03E82B484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4148" y="1465546"/>
            <a:ext cx="8248495" cy="529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6581D9F-AD2D-36F6-F2CA-FB8F200504E7}"/>
              </a:ext>
            </a:extLst>
          </p:cNvPr>
          <p:cNvSpPr txBox="1"/>
          <p:nvPr/>
        </p:nvSpPr>
        <p:spPr>
          <a:xfrm>
            <a:off x="274320" y="274320"/>
            <a:ext cx="497405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Hopfield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网络和联想记忆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334696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7F10E4-8616-6A4B-D683-64E52FDFEB4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420044"/>
                <a:ext cx="10515600" cy="4351338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</m:oMath>
                </a14:m>
                <a:endParaRPr lang="en-US" b="0" dirty="0"/>
              </a:p>
              <a:p>
                <a:r>
                  <a:rPr lang="en-US" altLang="zh-CN" dirty="0"/>
                  <a:t>if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𝑖𝑗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lang="en-US" dirty="0"/>
                  <a:t>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update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from -1 to 1 will decrease the energy.</a:t>
                </a:r>
              </a:p>
              <a:p>
                <a:r>
                  <a:rPr lang="en-US" dirty="0"/>
                  <a:t>If we have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𝑤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𝑖𝑗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b="0" dirty="0"/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𝑣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r>
                      <a:rPr lang="en-US" b="0" i="1" smtClean="0">
                        <a:latin typeface="Cambria Math" panose="02040503050406030204" pitchFamily="18" charset="0"/>
                      </a:rPr>
                      <m:t>=−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𝑣</m:t>
                                </m:r>
                              </m:e>
                              <m:sup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, </a:t>
                </a:r>
              </a:p>
              <a:p>
                <a:r>
                  <a:rPr lang="en-US" dirty="0"/>
                  <a:t>since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only contains 1 and -1,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𝑣</m:t>
                    </m:r>
                  </m:oMath>
                </a14:m>
                <a:r>
                  <a:rPr lang="en-US" dirty="0"/>
                  <a:t> will minimize the E function.</a:t>
                </a:r>
              </a:p>
              <a:p>
                <a:r>
                  <a:rPr lang="en-US" b="1" dirty="0"/>
                  <a:t>Hebbian theory</a:t>
                </a:r>
                <a:r>
                  <a:rPr lang="zh-CN" altLang="en-US" dirty="0"/>
                  <a:t>：</a:t>
                </a:r>
                <a:r>
                  <a:rPr lang="en-US" altLang="zh-CN" dirty="0"/>
                  <a:t>Neurons that fire together, wire together.</a:t>
                </a:r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E7F10E4-8616-6A4B-D683-64E52FDFEB4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420044"/>
                <a:ext cx="10515600" cy="4351338"/>
              </a:xfrm>
              <a:blipFill>
                <a:blip r:embed="rId2"/>
                <a:stretch>
                  <a:fillRect l="-1043" b="-140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文本框 5">
            <a:extLst>
              <a:ext uri="{FF2B5EF4-FFF2-40B4-BE49-F238E27FC236}">
                <a16:creationId xmlns:a16="http://schemas.microsoft.com/office/drawing/2014/main" id="{02B21806-8CC6-49CD-8E38-F4F670ADB734}"/>
              </a:ext>
            </a:extLst>
          </p:cNvPr>
          <p:cNvSpPr txBox="1"/>
          <p:nvPr/>
        </p:nvSpPr>
        <p:spPr>
          <a:xfrm>
            <a:off x="274320" y="274320"/>
            <a:ext cx="57947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Hopfield </a:t>
            </a:r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神经网络的能量函数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926371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8E32E49-62E5-527E-EBBA-B13ECFCDD0B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1" y="1253331"/>
            <a:ext cx="10515600" cy="4351338"/>
          </a:xfrm>
        </p:spPr>
        <p:txBody>
          <a:bodyPr>
            <a:normAutofit/>
          </a:bodyPr>
          <a:lstStyle/>
          <a:p>
            <a:r>
              <a:rPr lang="zh-CN" altLang="en-US" sz="2400" dirty="0">
                <a:latin typeface="FZHei-B01" panose="03000509000000000000" pitchFamily="65" charset="-122"/>
                <a:ea typeface="FZHei-B01" panose="03000509000000000000" pitchFamily="65" charset="-122"/>
              </a:rPr>
              <a:t>利用</a:t>
            </a:r>
            <a:r>
              <a:rPr lang="en-US" altLang="zh-CN" sz="2400" dirty="0">
                <a:latin typeface="FZHei-B01" panose="03000509000000000000" pitchFamily="65" charset="-122"/>
                <a:ea typeface="FZHei-B01" panose="03000509000000000000" pitchFamily="65" charset="-122"/>
              </a:rPr>
              <a:t>Hopfield</a:t>
            </a:r>
            <a:r>
              <a:rPr lang="zh-CN" altLang="en-US" sz="2400" dirty="0">
                <a:latin typeface="FZHei-B01" panose="03000509000000000000" pitchFamily="65" charset="-122"/>
                <a:ea typeface="FZHei-B01" panose="03000509000000000000" pitchFamily="65" charset="-122"/>
              </a:rPr>
              <a:t>网络记住</a:t>
            </a:r>
            <a:r>
              <a:rPr lang="en-US" altLang="zh-CN" sz="2400" dirty="0">
                <a:latin typeface="FZHei-B01" panose="03000509000000000000" pitchFamily="65" charset="-122"/>
                <a:ea typeface="FZHei-B01" panose="03000509000000000000" pitchFamily="65" charset="-122"/>
              </a:rPr>
              <a:t>4</a:t>
            </a:r>
            <a:r>
              <a:rPr lang="zh-CN" altLang="en-US" sz="2400" dirty="0">
                <a:latin typeface="FZHei-B01" panose="03000509000000000000" pitchFamily="65" charset="-122"/>
                <a:ea typeface="FZHei-B01" panose="03000509000000000000" pitchFamily="65" charset="-122"/>
              </a:rPr>
              <a:t>个图像</a:t>
            </a:r>
            <a:endParaRPr lang="en-US" sz="2400" dirty="0">
              <a:latin typeface="FZHei-B01" panose="03000509000000000000" pitchFamily="65" charset="-122"/>
              <a:ea typeface="FZHei-B01" panose="03000509000000000000" pitchFamily="65" charset="-122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B858383-3AA4-0B91-9ECF-E1CCED397A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1" r="53021"/>
          <a:stretch/>
        </p:blipFill>
        <p:spPr bwMode="auto">
          <a:xfrm>
            <a:off x="510646" y="1919044"/>
            <a:ext cx="3779695" cy="1875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576B9911-52A6-179C-75B4-7AB53051B2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837" t="10291"/>
          <a:stretch/>
        </p:blipFill>
        <p:spPr bwMode="auto">
          <a:xfrm>
            <a:off x="786581" y="4062829"/>
            <a:ext cx="3679209" cy="1857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图片 4" descr="QR 代码&#10;&#10;AI 生成的内容可能不正确。">
            <a:extLst>
              <a:ext uri="{FF2B5EF4-FFF2-40B4-BE49-F238E27FC236}">
                <a16:creationId xmlns:a16="http://schemas.microsoft.com/office/drawing/2014/main" id="{09405676-5596-E220-5AC4-92361EF9B8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5" r="2005"/>
          <a:stretch/>
        </p:blipFill>
        <p:spPr>
          <a:xfrm>
            <a:off x="5172837" y="1843277"/>
            <a:ext cx="3331571" cy="2969812"/>
          </a:xfrm>
          <a:prstGeom prst="rect">
            <a:avLst/>
          </a:prstGeom>
        </p:spPr>
      </p:pic>
      <p:pic>
        <p:nvPicPr>
          <p:cNvPr id="7" name="图片 6" descr="图片包含 直方图&#10;&#10;AI 生成的内容可能不正确。">
            <a:extLst>
              <a:ext uri="{FF2B5EF4-FFF2-40B4-BE49-F238E27FC236}">
                <a16:creationId xmlns:a16="http://schemas.microsoft.com/office/drawing/2014/main" id="{E22DA8CB-62DD-696C-9AFE-988EFFC77B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97" r="576"/>
          <a:stretch/>
        </p:blipFill>
        <p:spPr>
          <a:xfrm>
            <a:off x="8332528" y="1843277"/>
            <a:ext cx="3245588" cy="290215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A30050D-D9BD-3183-8D83-D1E6E5A1E834}"/>
              </a:ext>
            </a:extLst>
          </p:cNvPr>
          <p:cNvSpPr txBox="1"/>
          <p:nvPr/>
        </p:nvSpPr>
        <p:spPr>
          <a:xfrm>
            <a:off x="5669071" y="1253331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accent1">
                    <a:lumMod val="75000"/>
                  </a:schemeClr>
                </a:solidFill>
                <a:latin typeface="FZHei-B01" panose="03000509000000000000" pitchFamily="65" charset="-122"/>
                <a:ea typeface="FZHei-B01" panose="03000509000000000000" pitchFamily="65" charset="-122"/>
              </a:rPr>
              <a:t>从微扰图像出发</a:t>
            </a:r>
            <a:endParaRPr lang="en-US" sz="2400" dirty="0">
              <a:solidFill>
                <a:schemeClr val="accent1">
                  <a:lumMod val="75000"/>
                </a:schemeClr>
              </a:solidFill>
              <a:latin typeface="FZHei-B01" panose="03000509000000000000" pitchFamily="65" charset="-122"/>
              <a:ea typeface="FZHei-B01" panose="03000509000000000000" pitchFamily="65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7D9D0C1-3F7D-BF9F-0F5C-0074D3A57FD9}"/>
              </a:ext>
            </a:extLst>
          </p:cNvPr>
          <p:cNvSpPr txBox="1"/>
          <p:nvPr/>
        </p:nvSpPr>
        <p:spPr>
          <a:xfrm>
            <a:off x="274320" y="274320"/>
            <a:ext cx="428835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多图像联想记忆的限制</a:t>
            </a:r>
            <a:endParaRPr lang="en-US" sz="32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659698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3958</TotalTime>
  <Words>208</Words>
  <Application>Microsoft Office PowerPoint</Application>
  <PresentationFormat>宽屏</PresentationFormat>
  <Paragraphs>32</Paragraphs>
  <Slides>9</Slides>
  <Notes>0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9</vt:i4>
      </vt:variant>
    </vt:vector>
  </HeadingPairs>
  <TitlesOfParts>
    <vt:vector size="16" baseType="lpstr">
      <vt:lpstr>FZHei-B01</vt:lpstr>
      <vt:lpstr>等线</vt:lpstr>
      <vt:lpstr>等线 Light</vt:lpstr>
      <vt:lpstr>Microsoft YaHei</vt:lpstr>
      <vt:lpstr>Arial</vt:lpstr>
      <vt:lpstr>Cambria Math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BIN SHAO</dc:creator>
  <cp:lastModifiedBy>BIN SHAO</cp:lastModifiedBy>
  <cp:revision>351</cp:revision>
  <dcterms:created xsi:type="dcterms:W3CDTF">2025-08-10T08:17:23Z</dcterms:created>
  <dcterms:modified xsi:type="dcterms:W3CDTF">2025-08-28T14:01:19Z</dcterms:modified>
</cp:coreProperties>
</file>